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77"/>
    <p:restoredTop sz="94610"/>
  </p:normalViewPr>
  <p:slideViewPr>
    <p:cSldViewPr snapToGrid="0" snapToObjects="1">
      <p:cViewPr varScale="1">
        <p:scale>
          <a:sx n="103" d="100"/>
          <a:sy n="103" d="100"/>
        </p:scale>
        <p:origin x="200" y="9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tx>
        <c:rich>
          <a:bodyPr/>
          <a:lstStyle/>
          <a:p>
            <a:pPr>
              <a:defRPr sz="1300" b="0" i="0" u="none" strike="noStrike">
                <a:solidFill>
                  <a:srgbClr val="0B2545"/>
                </a:solidFill>
                <a:latin typeface="Arial"/>
              </a:defRPr>
            </a:pPr>
            <a:r>
              <a:rPr lang="en-US" sz="1300" b="0" i="0" u="none" strike="noStrike">
                <a:solidFill>
                  <a:srgbClr val="0B2545"/>
                </a:solidFill>
                <a:latin typeface="Arial"/>
              </a:rPr>
              <a:t>Cumulative value recovered vs. annual fee (illustrative)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Cumulative value recovered</c:v>
                </c:pt>
              </c:strCache>
            </c:strRef>
          </c:tx>
          <c:spPr>
            <a:solidFill>
              <a:srgbClr val="1F4E8C"/>
            </a:solidFill>
            <a:effectLst/>
          </c:spPr>
          <c:invertIfNegative val="0"/>
          <c:dLbls>
            <c:numFmt formatCode="\$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0B2545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25920</c:v>
                </c:pt>
                <c:pt idx="1">
                  <c:v>51840</c:v>
                </c:pt>
                <c:pt idx="2">
                  <c:v>77760</c:v>
                </c:pt>
                <c:pt idx="3">
                  <c:v>103680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A4-1048-9D79-02BE4D694CE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5A6B82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10000"/>
        </c:scaling>
        <c:delete val="0"/>
        <c:axPos val="l"/>
        <c:majorGridlines>
          <c:spPr>
            <a:ln w="6350" cap="flat">
              <a:solidFill>
                <a:srgbClr val="D9E1EC"/>
              </a:solidFill>
              <a:prstDash val="solid"/>
              <a:round/>
            </a:ln>
          </c:spPr>
        </c:majorGridlines>
        <c:numFmt formatCode="\$#,##0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5A6B82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6859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Open by framing the problem in one sentence: we pay skilled people to re-find, re-create or lose knowledge the organization already owns. This deck quantifies that cost and shows the return on fixing it, in five steps. Replace the bracketed placeholders before presenting.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three numbers are the whole story: value, payback, return. They come from the conservative worked example used throughout; swap in your own calculator results. The five steps that follow show the working behind each number, so leadership can challenge any assumption and the case still holds.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Step 1 puts a defensible annual figure on the status quo. The math: 40 people x 3 lost hours x $45 x 48 weeks = $259,200 of paid time spent searching and re-creating. Keep the McKinsey citation handy for the inevitable 'is 3 hours realistic?' question - the published benchmark is closer to 9 hours per week, so 3 is deliberately conservative.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Step 2 converts the problem into a claimable benefit. The only new assumption is the 40% recovery share - defend it by pointing out what it excludes: no productivity multiplier, no intangibles, no revenue effects. If leadership pushes the share down to 30%, the case still clears with room to spare; showing that resilience live is often the most persuasive moment in the meeting.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Leaders think in payback, so say the sentence a CFO remembers: the system covers its annual fee in the first quarter. The chart shows recovered value passing the $20,000 fee inside Q1 and finishing the year above $100,000. State the three numbers on the right in order: cost, payback, return.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Deferral is not neutral. The monthly figure is simply the annual recovered value divided by twelve ($103,680 / 12 = $8,640): every month without a decision, that value is foregone. The four risks on this slide are the ones that do not show up in the ROI number but that leadership is accountable for, especially compliance.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Step 5 is what turns approval into trust: a small, stable scorecard reported on a fixed rhythm. Commit to baselining before the system launches - the before-and-after comparison is the strongest evidence for renewal conversations. Six KPIs is deliberate; a consistent quarterly set builds more credibility with finance than an occasional flurry of impressive numbers.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Close with the ask, then the three commitments: leadership can change any assumption in the calculator, see the system live in a demo, and hold the team to a quarterly scorecard. End on the payback sentence one more time: the annual fee is recovered in roughly ten weeks of reclaimed time.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s3.amazonaws.com/bizzabo.file.upload/GLXgc3FQMWl5T7kEeWZz_Sep6TPaulman.pdf?utm_source=chatgpt.com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25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E877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SOUTRON GLOBAL  ·  BUSINESS CASE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40080" y="1371600"/>
            <a:ext cx="768096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48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Business Case for a</a:t>
            </a:r>
            <a:endParaRPr lang="en-US" sz="4000" dirty="0"/>
          </a:p>
          <a:p>
            <a:pPr marL="0" indent="0">
              <a:lnSpc>
                <a:spcPts val="48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Knowledge Management System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3429000"/>
            <a:ext cx="6949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C7D4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Proving the return on investment of our library and information service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8229600" y="4572000"/>
            <a:ext cx="3383280" cy="1554480"/>
          </a:xfrm>
          <a:prstGeom prst="roundRect">
            <a:avLst>
              <a:gd name="adj" fmla="val 4706"/>
            </a:avLst>
          </a:prstGeom>
          <a:solidFill>
            <a:srgbClr val="13325C"/>
          </a:solidFill>
          <a:ln w="12700">
            <a:solidFill>
              <a:srgbClr val="1F4E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503920" y="4754880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C7D4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FORMULA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8503920" y="5074920"/>
            <a:ext cx="2834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ROI (%) =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8503920" y="5440680"/>
            <a:ext cx="2926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877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(Value Gained − Cost) ÷ Cost × 100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640080" y="60807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7D4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[[Your Name Here]   ·   [Insert Date]   ·   Prepared for [Enter Leadership Name]</a:t>
            </a:r>
            <a:endParaRPr lang="en-US" sz="13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E4626C5-0CF1-065E-BEA7-0665780AEF18}"/>
              </a:ext>
            </a:extLst>
          </p:cNvPr>
          <p:cNvSpPr txBox="1"/>
          <p:nvPr/>
        </p:nvSpPr>
        <p:spPr>
          <a:xfrm>
            <a:off x="9215669" y="731520"/>
            <a:ext cx="19523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Sample Template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1148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B25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we found, in one slide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502920" y="1371600"/>
            <a:ext cx="3611880" cy="1737360"/>
          </a:xfrm>
          <a:prstGeom prst="roundRect">
            <a:avLst>
              <a:gd name="adj" fmla="val 4211"/>
            </a:avLst>
          </a:prstGeom>
          <a:solidFill>
            <a:srgbClr val="F5F7FA"/>
          </a:solidFill>
          <a:ln w="12700">
            <a:solidFill>
              <a:srgbClr val="D9E1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1572768"/>
            <a:ext cx="3154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E877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$112,300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731520" y="2377440"/>
            <a:ext cx="3154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627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annual value of recovered time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407408" y="1371600"/>
            <a:ext cx="3611880" cy="1737360"/>
          </a:xfrm>
          <a:prstGeom prst="roundRect">
            <a:avLst>
              <a:gd name="adj" fmla="val 4211"/>
            </a:avLst>
          </a:prstGeom>
          <a:solidFill>
            <a:srgbClr val="F5F7FA"/>
          </a:solidFill>
          <a:ln w="12700">
            <a:solidFill>
              <a:srgbClr val="D9E1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636008" y="1572768"/>
            <a:ext cx="3154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E877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~10 weeks</a:t>
            </a:r>
            <a:endParaRPr lang="en-US" sz="3800" dirty="0"/>
          </a:p>
        </p:txBody>
      </p:sp>
      <p:sp>
        <p:nvSpPr>
          <p:cNvPr id="8" name="Text 6"/>
          <p:cNvSpPr/>
          <p:nvPr/>
        </p:nvSpPr>
        <p:spPr>
          <a:xfrm>
            <a:off x="4636008" y="2377440"/>
            <a:ext cx="3154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627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payback period on the annual fee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311896" y="1371600"/>
            <a:ext cx="3611880" cy="1737360"/>
          </a:xfrm>
          <a:prstGeom prst="roundRect">
            <a:avLst>
              <a:gd name="adj" fmla="val 4211"/>
            </a:avLst>
          </a:prstGeom>
          <a:solidFill>
            <a:srgbClr val="F5F7FA"/>
          </a:solidFill>
          <a:ln w="12700">
            <a:solidFill>
              <a:srgbClr val="D9E1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540496" y="1572768"/>
            <a:ext cx="3154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E877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274%</a:t>
            </a:r>
            <a:endParaRPr lang="en-US" sz="3800" dirty="0"/>
          </a:p>
        </p:txBody>
      </p:sp>
      <p:sp>
        <p:nvSpPr>
          <p:cNvPr id="11" name="Text 9"/>
          <p:cNvSpPr/>
          <p:nvPr/>
        </p:nvSpPr>
        <p:spPr>
          <a:xfrm>
            <a:off x="8540496" y="2377440"/>
            <a:ext cx="3154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627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return on investment in year one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02920" y="352044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B25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we get there — five steps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502920" y="4023360"/>
            <a:ext cx="2112264" cy="1600200"/>
          </a:xfrm>
          <a:prstGeom prst="roundRect">
            <a:avLst>
              <a:gd name="adj" fmla="val 4571"/>
            </a:avLst>
          </a:prstGeom>
          <a:solidFill>
            <a:srgbClr val="0B2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667512" y="4187952"/>
            <a:ext cx="411480" cy="411480"/>
          </a:xfrm>
          <a:prstGeom prst="ellipse">
            <a:avLst/>
          </a:prstGeom>
          <a:solidFill>
            <a:srgbClr val="E8772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67512" y="418795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667512" y="4681728"/>
            <a:ext cx="181051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Quantify the current cost of the problem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2798064" y="4023360"/>
            <a:ext cx="2112264" cy="1600200"/>
          </a:xfrm>
          <a:prstGeom prst="roundRect">
            <a:avLst>
              <a:gd name="adj" fmla="val 4571"/>
            </a:avLst>
          </a:prstGeom>
          <a:solidFill>
            <a:srgbClr val="0B2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2962656" y="4187952"/>
            <a:ext cx="411480" cy="411480"/>
          </a:xfrm>
          <a:prstGeom prst="ellipse">
            <a:avLst/>
          </a:prstGeom>
          <a:solidFill>
            <a:srgbClr val="E8772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2962656" y="418795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2962656" y="4681728"/>
            <a:ext cx="181051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Define the recovered value conservatively</a:t>
            </a:r>
            <a:endParaRPr lang="en-US" sz="1250" dirty="0"/>
          </a:p>
        </p:txBody>
      </p:sp>
      <p:sp>
        <p:nvSpPr>
          <p:cNvPr id="21" name="Shape 19"/>
          <p:cNvSpPr/>
          <p:nvPr/>
        </p:nvSpPr>
        <p:spPr>
          <a:xfrm>
            <a:off x="5093208" y="4023360"/>
            <a:ext cx="2112264" cy="1600200"/>
          </a:xfrm>
          <a:prstGeom prst="roundRect">
            <a:avLst>
              <a:gd name="adj" fmla="val 4571"/>
            </a:avLst>
          </a:prstGeom>
          <a:solidFill>
            <a:srgbClr val="0B2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5257800" y="4187952"/>
            <a:ext cx="411480" cy="411480"/>
          </a:xfrm>
          <a:prstGeom prst="ellipse">
            <a:avLst/>
          </a:prstGeom>
          <a:solidFill>
            <a:srgbClr val="E8772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5257800" y="418795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5257800" y="4681728"/>
            <a:ext cx="181051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 the payback period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7388352" y="4023360"/>
            <a:ext cx="2112264" cy="1600200"/>
          </a:xfrm>
          <a:prstGeom prst="roundRect">
            <a:avLst>
              <a:gd name="adj" fmla="val 4571"/>
            </a:avLst>
          </a:prstGeom>
          <a:solidFill>
            <a:srgbClr val="0B2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7552944" y="4187952"/>
            <a:ext cx="411480" cy="411480"/>
          </a:xfrm>
          <a:prstGeom prst="ellipse">
            <a:avLst/>
          </a:prstGeom>
          <a:solidFill>
            <a:srgbClr val="E8772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7552944" y="418795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7552944" y="4681728"/>
            <a:ext cx="181051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Name the cost of inaction</a:t>
            </a:r>
            <a:endParaRPr lang="en-US" sz="1250" dirty="0"/>
          </a:p>
        </p:txBody>
      </p:sp>
      <p:sp>
        <p:nvSpPr>
          <p:cNvPr id="29" name="Shape 27"/>
          <p:cNvSpPr/>
          <p:nvPr/>
        </p:nvSpPr>
        <p:spPr>
          <a:xfrm>
            <a:off x="9683496" y="4023360"/>
            <a:ext cx="2112264" cy="1600200"/>
          </a:xfrm>
          <a:prstGeom prst="roundRect">
            <a:avLst>
              <a:gd name="adj" fmla="val 4571"/>
            </a:avLst>
          </a:prstGeom>
          <a:solidFill>
            <a:srgbClr val="0B2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9848088" y="4187952"/>
            <a:ext cx="411480" cy="411480"/>
          </a:xfrm>
          <a:prstGeom prst="ellipse">
            <a:avLst/>
          </a:prstGeom>
          <a:solidFill>
            <a:srgbClr val="E8772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9848088" y="418795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9848088" y="4681728"/>
            <a:ext cx="181051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Commit to ongoing KPI reporting</a:t>
            </a:r>
            <a:endParaRPr lang="en-US" sz="1250" dirty="0"/>
          </a:p>
        </p:txBody>
      </p:sp>
      <p:sp>
        <p:nvSpPr>
          <p:cNvPr id="33" name="Text 31"/>
          <p:cNvSpPr/>
          <p:nvPr/>
        </p:nvSpPr>
        <p:spPr>
          <a:xfrm>
            <a:off x="502920" y="5943600"/>
            <a:ext cx="11155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Illustrative figures — replace with your own results from the Soutron knowledge management ROI calculator.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457200"/>
            <a:ext cx="658368" cy="658368"/>
          </a:xfrm>
          <a:prstGeom prst="ellipse">
            <a:avLst/>
          </a:prstGeom>
          <a:solidFill>
            <a:srgbClr val="E8772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457200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1371600" y="384048"/>
            <a:ext cx="102412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1F4E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1 OF 5</a:t>
            </a:r>
            <a:endParaRPr lang="en-US" sz="1100" dirty="0"/>
          </a:p>
          <a:p>
            <a:pPr marL="0" indent="0">
              <a:buNone/>
            </a:pPr>
            <a:r>
              <a:rPr lang="en-US" sz="3000" b="1" dirty="0">
                <a:solidFill>
                  <a:srgbClr val="0B25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Quantify the current cost of the problem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02920" y="1600200"/>
            <a:ext cx="566928" cy="566928"/>
          </a:xfrm>
          <a:prstGeom prst="ellipse">
            <a:avLst/>
          </a:prstGeom>
          <a:solidFill>
            <a:srgbClr val="1F4E8C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1737360"/>
            <a:ext cx="292608" cy="29260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07008" y="1335024"/>
            <a:ext cx="5029200" cy="11338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500" b="1" dirty="0">
                <a:solidFill>
                  <a:srgbClr val="0B25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 spent searching</a:t>
            </a:r>
            <a:endParaRPr lang="en-US" sz="1500" dirty="0"/>
          </a:p>
          <a:p>
            <a:r>
              <a:rPr lang="en-US" sz="125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Knowledge workers spend nearly a fifth of the week (~1.8 hrs/day) searching for information — McKinsey Global In</a:t>
            </a:r>
            <a:r>
              <a:rPr lang="en-US" sz="1250" dirty="0">
                <a:solidFill>
                  <a:srgbClr val="5A6B82"/>
                </a:solidFill>
                <a:latin typeface="Arial" pitchFamily="34" charset="0"/>
                <a:cs typeface="Arial" pitchFamily="34" charset="-120"/>
              </a:rPr>
              <a:t>stitute, 2012</a:t>
            </a:r>
          </a:p>
          <a:p>
            <a:br>
              <a:rPr lang="en-US" sz="1250" dirty="0">
                <a:solidFill>
                  <a:srgbClr val="5A6B82"/>
                </a:solidFill>
                <a:latin typeface="Arial" pitchFamily="34" charset="0"/>
                <a:cs typeface="Arial" pitchFamily="34" charset="-120"/>
              </a:rPr>
            </a:br>
            <a:r>
              <a:rPr lang="en-US" sz="1250" dirty="0">
                <a:solidFill>
                  <a:srgbClr val="5A6B82"/>
                </a:solidFill>
                <a:latin typeface="Arial" pitchFamily="34" charset="0"/>
                <a:cs typeface="Arial" pitchFamily="34" charset="-120"/>
              </a:rPr>
              <a:t>34% of digital workers struggle to find the information they need – </a:t>
            </a:r>
            <a:r>
              <a:rPr lang="en-US" sz="1250" dirty="0">
                <a:solidFill>
                  <a:srgbClr val="5A6B82"/>
                </a:solidFill>
                <a:latin typeface="Arial" pitchFamily="34" charset="0"/>
                <a:cs typeface="Arial" pitchFamily="34" charset="-120"/>
                <a:hlinkClick r:id="rId4"/>
              </a:rPr>
              <a:t>Gartner Webinar, 2024</a:t>
            </a:r>
            <a:endParaRPr lang="en-US" sz="1250" dirty="0">
              <a:solidFill>
                <a:srgbClr val="5A6B82"/>
              </a:solidFill>
              <a:latin typeface="Arial" pitchFamily="34" charset="0"/>
              <a:cs typeface="Arial" pitchFamily="34" charset="-120"/>
            </a:endParaRPr>
          </a:p>
        </p:txBody>
      </p:sp>
      <p:sp>
        <p:nvSpPr>
          <p:cNvPr id="8" name="Shape 5"/>
          <p:cNvSpPr/>
          <p:nvPr/>
        </p:nvSpPr>
        <p:spPr>
          <a:xfrm>
            <a:off x="502920" y="2715768"/>
            <a:ext cx="566928" cy="566928"/>
          </a:xfrm>
          <a:prstGeom prst="ellipse">
            <a:avLst/>
          </a:prstGeom>
          <a:solidFill>
            <a:srgbClr val="1F4E8C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080" y="2852928"/>
            <a:ext cx="292608" cy="292608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280160" y="2606040"/>
            <a:ext cx="5029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500" b="1" dirty="0">
                <a:solidFill>
                  <a:srgbClr val="0B25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Duplicated work</a:t>
            </a:r>
            <a:endParaRPr lang="en-US" sz="1500" dirty="0"/>
          </a:p>
          <a:p>
            <a:pPr marL="0" indent="0">
              <a:buNone/>
            </a:pPr>
            <a:r>
              <a:rPr lang="en-US" sz="125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Reports and research re-created because the original could not be found or trusted</a:t>
            </a:r>
            <a:endParaRPr lang="en-US" sz="1500" dirty="0"/>
          </a:p>
        </p:txBody>
      </p:sp>
      <p:sp>
        <p:nvSpPr>
          <p:cNvPr id="11" name="Shape 7"/>
          <p:cNvSpPr/>
          <p:nvPr/>
        </p:nvSpPr>
        <p:spPr>
          <a:xfrm>
            <a:off x="502920" y="3831336"/>
            <a:ext cx="566928" cy="566928"/>
          </a:xfrm>
          <a:prstGeom prst="ellipse">
            <a:avLst/>
          </a:prstGeom>
          <a:solidFill>
            <a:srgbClr val="1F4E8C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968496"/>
            <a:ext cx="292608" cy="292608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1280160" y="3721608"/>
            <a:ext cx="5029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500" b="1" dirty="0">
                <a:solidFill>
                  <a:srgbClr val="0B25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Onboarding delays</a:t>
            </a:r>
            <a:endParaRPr lang="en-US" sz="1500" dirty="0"/>
          </a:p>
          <a:p>
            <a:pPr marL="0" indent="0">
              <a:buNone/>
            </a:pPr>
            <a:r>
              <a:rPr lang="en-US" sz="125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 hires depend on busy colleagues instead of a findable, curated source</a:t>
            </a:r>
            <a:endParaRPr lang="en-US" sz="1500" dirty="0"/>
          </a:p>
        </p:txBody>
      </p:sp>
      <p:sp>
        <p:nvSpPr>
          <p:cNvPr id="14" name="Shape 9"/>
          <p:cNvSpPr/>
          <p:nvPr/>
        </p:nvSpPr>
        <p:spPr>
          <a:xfrm>
            <a:off x="502920" y="4946904"/>
            <a:ext cx="566928" cy="566928"/>
          </a:xfrm>
          <a:prstGeom prst="ellipse">
            <a:avLst/>
          </a:prstGeom>
          <a:solidFill>
            <a:srgbClr val="1F4E8C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0080" y="5084064"/>
            <a:ext cx="292608" cy="292608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1280160" y="4837176"/>
            <a:ext cx="5029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500" b="1" dirty="0">
                <a:solidFill>
                  <a:srgbClr val="0B25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Knowledge-loss risk</a:t>
            </a:r>
            <a:endParaRPr lang="en-US" sz="1500" dirty="0"/>
          </a:p>
          <a:p>
            <a:pPr marL="0" indent="0">
              <a:buNone/>
            </a:pPr>
            <a:r>
              <a:rPr lang="en-US" sz="125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Expertise that leaves with departing staff, with no record to pass on</a:t>
            </a:r>
            <a:endParaRPr lang="en-US" sz="1500" dirty="0"/>
          </a:p>
        </p:txBody>
      </p:sp>
      <p:sp>
        <p:nvSpPr>
          <p:cNvPr id="17" name="Shape 11"/>
          <p:cNvSpPr/>
          <p:nvPr/>
        </p:nvSpPr>
        <p:spPr>
          <a:xfrm>
            <a:off x="6720840" y="1554480"/>
            <a:ext cx="4937760" cy="2743200"/>
          </a:xfrm>
          <a:prstGeom prst="roundRect">
            <a:avLst>
              <a:gd name="adj" fmla="val 2667"/>
            </a:avLst>
          </a:prstGeom>
          <a:solidFill>
            <a:srgbClr val="F5F7FA"/>
          </a:solidFill>
          <a:ln w="12700">
            <a:solidFill>
              <a:srgbClr val="D9E1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2"/>
          <p:cNvSpPr/>
          <p:nvPr/>
        </p:nvSpPr>
        <p:spPr>
          <a:xfrm>
            <a:off x="6995160" y="1737360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1F4E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INPUTS (EDIT THESE)</a:t>
            </a:r>
            <a:endParaRPr lang="en-US" sz="1100" dirty="0"/>
          </a:p>
        </p:txBody>
      </p:sp>
      <p:sp>
        <p:nvSpPr>
          <p:cNvPr id="19" name="Text 13"/>
          <p:cNvSpPr/>
          <p:nvPr/>
        </p:nvSpPr>
        <p:spPr>
          <a:xfrm>
            <a:off x="6995160" y="210312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627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 who rely on the resource</a:t>
            </a:r>
            <a:endParaRPr lang="en-US" sz="1350" dirty="0"/>
          </a:p>
        </p:txBody>
      </p:sp>
      <p:sp>
        <p:nvSpPr>
          <p:cNvPr id="20" name="Text 14"/>
          <p:cNvSpPr/>
          <p:nvPr/>
        </p:nvSpPr>
        <p:spPr>
          <a:xfrm>
            <a:off x="10058400" y="2103120"/>
            <a:ext cx="1417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50" b="1" dirty="0">
                <a:solidFill>
                  <a:srgbClr val="0B25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 people</a:t>
            </a:r>
            <a:endParaRPr lang="en-US" sz="1350" dirty="0"/>
          </a:p>
        </p:txBody>
      </p:sp>
      <p:sp>
        <p:nvSpPr>
          <p:cNvPr id="21" name="Text 15"/>
          <p:cNvSpPr/>
          <p:nvPr/>
        </p:nvSpPr>
        <p:spPr>
          <a:xfrm>
            <a:off x="6995160" y="2633472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627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Average loaded hourly cost</a:t>
            </a:r>
            <a:endParaRPr lang="en-US" sz="1350" dirty="0"/>
          </a:p>
        </p:txBody>
      </p:sp>
      <p:sp>
        <p:nvSpPr>
          <p:cNvPr id="22" name="Text 16"/>
          <p:cNvSpPr/>
          <p:nvPr/>
        </p:nvSpPr>
        <p:spPr>
          <a:xfrm>
            <a:off x="10058400" y="2633472"/>
            <a:ext cx="1417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50" b="1" dirty="0">
                <a:solidFill>
                  <a:srgbClr val="0B25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$45 / hour</a:t>
            </a:r>
            <a:endParaRPr lang="en-US" sz="1350" dirty="0"/>
          </a:p>
        </p:txBody>
      </p:sp>
      <p:sp>
        <p:nvSpPr>
          <p:cNvPr id="23" name="Text 17"/>
          <p:cNvSpPr/>
          <p:nvPr/>
        </p:nvSpPr>
        <p:spPr>
          <a:xfrm>
            <a:off x="6995160" y="3163824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627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Hours lost per person per week</a:t>
            </a:r>
            <a:endParaRPr lang="en-US" sz="1350" dirty="0"/>
          </a:p>
        </p:txBody>
      </p:sp>
      <p:sp>
        <p:nvSpPr>
          <p:cNvPr id="24" name="Text 18"/>
          <p:cNvSpPr/>
          <p:nvPr/>
        </p:nvSpPr>
        <p:spPr>
          <a:xfrm>
            <a:off x="10058400" y="3163824"/>
            <a:ext cx="1417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50" b="1" dirty="0">
                <a:solidFill>
                  <a:srgbClr val="0B25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hours</a:t>
            </a:r>
            <a:endParaRPr lang="en-US" sz="1350" dirty="0"/>
          </a:p>
        </p:txBody>
      </p:sp>
      <p:sp>
        <p:nvSpPr>
          <p:cNvPr id="25" name="Text 19"/>
          <p:cNvSpPr/>
          <p:nvPr/>
        </p:nvSpPr>
        <p:spPr>
          <a:xfrm>
            <a:off x="6995160" y="3694176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627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Working weeks per year</a:t>
            </a:r>
            <a:endParaRPr lang="en-US" sz="1350" dirty="0"/>
          </a:p>
        </p:txBody>
      </p:sp>
      <p:sp>
        <p:nvSpPr>
          <p:cNvPr id="26" name="Text 20"/>
          <p:cNvSpPr/>
          <p:nvPr/>
        </p:nvSpPr>
        <p:spPr>
          <a:xfrm>
            <a:off x="10058400" y="3694176"/>
            <a:ext cx="1417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50" b="1" dirty="0">
                <a:solidFill>
                  <a:srgbClr val="0B25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48</a:t>
            </a:r>
            <a:endParaRPr lang="en-US" sz="1350" dirty="0"/>
          </a:p>
        </p:txBody>
      </p:sp>
      <p:sp>
        <p:nvSpPr>
          <p:cNvPr id="27" name="Shape 21"/>
          <p:cNvSpPr/>
          <p:nvPr/>
        </p:nvSpPr>
        <p:spPr>
          <a:xfrm>
            <a:off x="6720840" y="4526280"/>
            <a:ext cx="4937760" cy="1371600"/>
          </a:xfrm>
          <a:prstGeom prst="roundRect">
            <a:avLst>
              <a:gd name="adj" fmla="val 5333"/>
            </a:avLst>
          </a:prstGeom>
          <a:solidFill>
            <a:srgbClr val="0B2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Text 22"/>
          <p:cNvSpPr/>
          <p:nvPr/>
        </p:nvSpPr>
        <p:spPr>
          <a:xfrm>
            <a:off x="6995160" y="4709160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7D4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Annual cost of the problem</a:t>
            </a:r>
            <a:endParaRPr lang="en-US" sz="1300" dirty="0"/>
          </a:p>
        </p:txBody>
      </p:sp>
      <p:sp>
        <p:nvSpPr>
          <p:cNvPr id="29" name="Text 23"/>
          <p:cNvSpPr/>
          <p:nvPr/>
        </p:nvSpPr>
        <p:spPr>
          <a:xfrm>
            <a:off x="6995160" y="5029200"/>
            <a:ext cx="44805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E877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$280,800</a:t>
            </a: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per year in paid search time</a:t>
            </a:r>
            <a:endParaRPr lang="en-US" sz="3000" dirty="0"/>
          </a:p>
        </p:txBody>
      </p:sp>
      <p:sp>
        <p:nvSpPr>
          <p:cNvPr id="30" name="Text 24"/>
          <p:cNvSpPr/>
          <p:nvPr/>
        </p:nvSpPr>
        <p:spPr>
          <a:xfrm>
            <a:off x="502920" y="6172200"/>
            <a:ext cx="11155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Illustrative figures — replace with your own results from the Soutron knowledge management ROI calculator.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457200"/>
            <a:ext cx="658368" cy="658368"/>
          </a:xfrm>
          <a:prstGeom prst="ellipse">
            <a:avLst/>
          </a:prstGeom>
          <a:solidFill>
            <a:srgbClr val="E8772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457200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1371600" y="384048"/>
            <a:ext cx="102412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1F4E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2 OF 5</a:t>
            </a:r>
            <a:endParaRPr lang="en-US" sz="1100" dirty="0"/>
          </a:p>
          <a:p>
            <a:pPr marL="0" indent="0">
              <a:buNone/>
            </a:pPr>
            <a:r>
              <a:rPr lang="en-US" sz="3000" b="1" dirty="0">
                <a:solidFill>
                  <a:srgbClr val="0B25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Define the recovered value conservatively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" y="1691640"/>
            <a:ext cx="5120640" cy="3840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1200"/>
              </a:spcAft>
              <a:buNone/>
            </a:pPr>
            <a:r>
              <a:rPr lang="en-US" sz="1700" b="1" dirty="0">
                <a:solidFill>
                  <a:srgbClr val="0B25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good system does not eliminate lost time. It recovers a portion of it.</a:t>
            </a:r>
            <a:endParaRPr lang="en-US" sz="1700" dirty="0"/>
          </a:p>
          <a:p>
            <a:pPr marL="0" indent="0">
              <a:spcAft>
                <a:spcPts val="1200"/>
              </a:spcAft>
              <a:buNone/>
            </a:pPr>
            <a:r>
              <a:rPr lang="en-US" sz="1450" dirty="0">
                <a:solidFill>
                  <a:srgbClr val="1627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assume only 40% of lost time is recovered, not 100%. An understated number that survives finance scrutiny is worth more than an impressive one that does not.</a:t>
            </a:r>
            <a:endParaRPr lang="en-US" sz="1700" dirty="0"/>
          </a:p>
          <a:p>
            <a:r>
              <a:rPr lang="en-US" sz="145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Intangible benefits — better decisions, collaboration, employee experience — are treated as upside, not counted in the core case.</a:t>
            </a:r>
            <a:br>
              <a:rPr lang="en-US" sz="145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</a:b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6126480" y="1691640"/>
            <a:ext cx="5532120" cy="868680"/>
          </a:xfrm>
          <a:prstGeom prst="roundRect">
            <a:avLst>
              <a:gd name="adj" fmla="val 8421"/>
            </a:avLst>
          </a:prstGeom>
          <a:solidFill>
            <a:srgbClr val="F5F7FA"/>
          </a:solidFill>
          <a:ln w="12700">
            <a:solidFill>
              <a:srgbClr val="D9E1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400800" y="1764792"/>
            <a:ext cx="20116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F4E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$280,800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8458200" y="1764792"/>
            <a:ext cx="3108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627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annual cost of the problem (Step 1)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6126480" y="2743200"/>
            <a:ext cx="5532120" cy="868680"/>
          </a:xfrm>
          <a:prstGeom prst="roundRect">
            <a:avLst>
              <a:gd name="adj" fmla="val 8421"/>
            </a:avLst>
          </a:prstGeom>
          <a:solidFill>
            <a:srgbClr val="F5F7FA"/>
          </a:solidFill>
          <a:ln w="12700">
            <a:solidFill>
              <a:srgbClr val="D9E1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400800" y="2816352"/>
            <a:ext cx="20116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F4E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× 40%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8458200" y="2816352"/>
            <a:ext cx="3108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627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conservative share of time recovered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8577072" y="3703320"/>
            <a:ext cx="585216" cy="585216"/>
          </a:xfrm>
          <a:prstGeom prst="ellipse">
            <a:avLst/>
          </a:prstGeom>
          <a:solidFill>
            <a:srgbClr val="1F4E8C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5088" y="3831336"/>
            <a:ext cx="329184" cy="329184"/>
          </a:xfrm>
          <a:prstGeom prst="rect">
            <a:avLst/>
          </a:prstGeom>
        </p:spPr>
      </p:pic>
      <p:sp>
        <p:nvSpPr>
          <p:cNvPr id="14" name="Shape 11"/>
          <p:cNvSpPr/>
          <p:nvPr/>
        </p:nvSpPr>
        <p:spPr>
          <a:xfrm>
            <a:off x="6126480" y="4434840"/>
            <a:ext cx="5532120" cy="1371600"/>
          </a:xfrm>
          <a:prstGeom prst="roundRect">
            <a:avLst>
              <a:gd name="adj" fmla="val 5333"/>
            </a:avLst>
          </a:prstGeom>
          <a:solidFill>
            <a:srgbClr val="0B2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6400800" y="46177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7D4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Annual value of recovered time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6400800" y="4937760"/>
            <a:ext cx="49377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E877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$112,300</a:t>
            </a:r>
            <a:endParaRPr lang="en-US" sz="3400" dirty="0"/>
          </a:p>
        </p:txBody>
      </p:sp>
      <p:sp>
        <p:nvSpPr>
          <p:cNvPr id="17" name="Text 14"/>
          <p:cNvSpPr/>
          <p:nvPr/>
        </p:nvSpPr>
        <p:spPr>
          <a:xfrm>
            <a:off x="502920" y="6172200"/>
            <a:ext cx="11155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Illustrative figures — replace with your own results from the Soutron knowledge management ROI calculator.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457200"/>
            <a:ext cx="658368" cy="658368"/>
          </a:xfrm>
          <a:prstGeom prst="ellipse">
            <a:avLst/>
          </a:prstGeom>
          <a:solidFill>
            <a:srgbClr val="E8772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457200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1371600" y="384048"/>
            <a:ext cx="102412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1F4E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3 OF 5</a:t>
            </a:r>
            <a:endParaRPr lang="en-US" sz="1100" dirty="0"/>
          </a:p>
          <a:p>
            <a:pPr marL="0" indent="0">
              <a:buNone/>
            </a:pPr>
            <a:r>
              <a:rPr lang="en-US" sz="3000" b="1" dirty="0">
                <a:solidFill>
                  <a:srgbClr val="0B25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 the payback period</a:t>
            </a:r>
            <a:endParaRPr lang="en-US" sz="1100" dirty="0"/>
          </a:p>
        </p:txBody>
      </p:sp>
      <p:graphicFrame>
        <p:nvGraphicFramePr>
          <p:cNvPr id="5" name="Chart 0"/>
          <p:cNvGraphicFramePr/>
          <p:nvPr/>
        </p:nvGraphicFramePr>
        <p:xfrm>
          <a:off x="502920" y="1645920"/>
          <a:ext cx="603504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Shape 3"/>
          <p:cNvSpPr/>
          <p:nvPr/>
        </p:nvSpPr>
        <p:spPr>
          <a:xfrm>
            <a:off x="6903720" y="1645920"/>
            <a:ext cx="4754880" cy="1234440"/>
          </a:xfrm>
          <a:prstGeom prst="roundRect">
            <a:avLst>
              <a:gd name="adj" fmla="val 5926"/>
            </a:avLst>
          </a:prstGeom>
          <a:solidFill>
            <a:srgbClr val="F5F7FA"/>
          </a:solidFill>
          <a:ln w="12700">
            <a:solidFill>
              <a:srgbClr val="D9E1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7178040" y="1755648"/>
            <a:ext cx="1965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E877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$20,000</a:t>
            </a:r>
            <a:endParaRPr lang="en-US" sz="2600" dirty="0"/>
          </a:p>
        </p:txBody>
      </p:sp>
      <p:sp>
        <p:nvSpPr>
          <p:cNvPr id="8" name="Text 5"/>
          <p:cNvSpPr/>
          <p:nvPr/>
        </p:nvSpPr>
        <p:spPr>
          <a:xfrm>
            <a:off x="9189720" y="1755648"/>
            <a:ext cx="2331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627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single annual fee, including hosting and support</a:t>
            </a:r>
            <a:endParaRPr lang="en-US" sz="1250" dirty="0"/>
          </a:p>
        </p:txBody>
      </p:sp>
      <p:sp>
        <p:nvSpPr>
          <p:cNvPr id="9" name="Shape 6"/>
          <p:cNvSpPr/>
          <p:nvPr/>
        </p:nvSpPr>
        <p:spPr>
          <a:xfrm>
            <a:off x="6903720" y="3063240"/>
            <a:ext cx="4754880" cy="1234440"/>
          </a:xfrm>
          <a:prstGeom prst="roundRect">
            <a:avLst>
              <a:gd name="adj" fmla="val 5926"/>
            </a:avLst>
          </a:prstGeom>
          <a:solidFill>
            <a:srgbClr val="F5F7FA"/>
          </a:solidFill>
          <a:ln w="12700">
            <a:solidFill>
              <a:srgbClr val="D9E1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7178040" y="3172968"/>
            <a:ext cx="1965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E877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~10 weeks</a:t>
            </a:r>
            <a:endParaRPr lang="en-US" sz="2600" dirty="0"/>
          </a:p>
        </p:txBody>
      </p:sp>
      <p:sp>
        <p:nvSpPr>
          <p:cNvPr id="11" name="Text 8"/>
          <p:cNvSpPr/>
          <p:nvPr/>
        </p:nvSpPr>
        <p:spPr>
          <a:xfrm>
            <a:off x="9189720" y="3172968"/>
            <a:ext cx="2331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627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recover the full annual fee in reclaimed time</a:t>
            </a:r>
            <a:endParaRPr lang="en-US" sz="1250" dirty="0"/>
          </a:p>
        </p:txBody>
      </p:sp>
      <p:sp>
        <p:nvSpPr>
          <p:cNvPr id="12" name="Shape 9"/>
          <p:cNvSpPr/>
          <p:nvPr/>
        </p:nvSpPr>
        <p:spPr>
          <a:xfrm>
            <a:off x="6903720" y="4480560"/>
            <a:ext cx="4754880" cy="1234440"/>
          </a:xfrm>
          <a:prstGeom prst="roundRect">
            <a:avLst>
              <a:gd name="adj" fmla="val 5926"/>
            </a:avLst>
          </a:prstGeom>
          <a:solidFill>
            <a:srgbClr val="0B2545"/>
          </a:solidFill>
          <a:ln w="12700">
            <a:solidFill>
              <a:srgbClr val="0B254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7178040" y="4590288"/>
            <a:ext cx="1965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E877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418%</a:t>
            </a:r>
            <a:endParaRPr lang="en-US" sz="2600" dirty="0"/>
          </a:p>
        </p:txBody>
      </p:sp>
      <p:sp>
        <p:nvSpPr>
          <p:cNvPr id="14" name="Text 11"/>
          <p:cNvSpPr/>
          <p:nvPr/>
        </p:nvSpPr>
        <p:spPr>
          <a:xfrm>
            <a:off x="9189720" y="4590288"/>
            <a:ext cx="2331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return on investment in year one</a:t>
            </a:r>
            <a:endParaRPr lang="en-US" sz="1250" dirty="0"/>
          </a:p>
        </p:txBody>
      </p:sp>
      <p:sp>
        <p:nvSpPr>
          <p:cNvPr id="15" name="Text 12"/>
          <p:cNvSpPr/>
          <p:nvPr/>
        </p:nvSpPr>
        <p:spPr>
          <a:xfrm>
            <a:off x="502920" y="6172200"/>
            <a:ext cx="11155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Illustrative figures — replace with your own results from the Soutron knowledge management ROI calculator.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457200"/>
            <a:ext cx="658368" cy="658368"/>
          </a:xfrm>
          <a:prstGeom prst="ellipse">
            <a:avLst/>
          </a:prstGeom>
          <a:solidFill>
            <a:srgbClr val="E8772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457200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1371600" y="384048"/>
            <a:ext cx="102412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1F4E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4 OF 5</a:t>
            </a:r>
            <a:endParaRPr lang="en-US" sz="1100" dirty="0"/>
          </a:p>
          <a:p>
            <a:pPr marL="0" indent="0">
              <a:buNone/>
            </a:pPr>
            <a:r>
              <a:rPr lang="en-US" sz="3000" b="1" dirty="0">
                <a:solidFill>
                  <a:srgbClr val="0B25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Name the cost of inaction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02920" y="1691640"/>
            <a:ext cx="5440680" cy="1463040"/>
          </a:xfrm>
          <a:prstGeom prst="roundRect">
            <a:avLst>
              <a:gd name="adj" fmla="val 5000"/>
            </a:avLst>
          </a:prstGeom>
          <a:solidFill>
            <a:srgbClr val="F5F7FA"/>
          </a:solidFill>
          <a:ln w="12700">
            <a:solidFill>
              <a:srgbClr val="D9E1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731520" y="2084832"/>
            <a:ext cx="566928" cy="566928"/>
          </a:xfrm>
          <a:prstGeom prst="ellipse">
            <a:avLst/>
          </a:prstGeom>
          <a:solidFill>
            <a:srgbClr val="0B2545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680" y="2221992"/>
            <a:ext cx="292608" cy="29260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508760" y="1645920"/>
            <a:ext cx="4051781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B25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Knowledge trust</a:t>
            </a:r>
            <a:br>
              <a:rPr lang="en-US" sz="1600" b="1" dirty="0">
                <a:solidFill>
                  <a:srgbClr val="0B25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</a:br>
            <a:r>
              <a:rPr lang="en-US" sz="1300" dirty="0">
                <a:solidFill>
                  <a:srgbClr val="5A6B82"/>
                </a:solidFill>
                <a:latin typeface="Arial" pitchFamily="34" charset="0"/>
                <a:cs typeface="Arial" pitchFamily="34" charset="-120"/>
              </a:rPr>
              <a:t>Is the AI answer accurate? Can it be trusted?</a:t>
            </a:r>
          </a:p>
          <a:p>
            <a:pPr marL="0" indent="0">
              <a:buNone/>
            </a:pPr>
            <a:br>
              <a:rPr lang="en-US" sz="1600" b="1" dirty="0">
                <a:solidFill>
                  <a:srgbClr val="0B25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</a:br>
            <a:r>
              <a:rPr lang="en-US" sz="1600" b="1" dirty="0">
                <a:solidFill>
                  <a:srgbClr val="0B25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Knowledge loss</a:t>
            </a:r>
            <a:endParaRPr lang="en-US" sz="1600" dirty="0"/>
          </a:p>
          <a:p>
            <a:pPr marL="0" indent="0">
              <a:buNone/>
            </a:pPr>
            <a:r>
              <a:rPr lang="en-US" sz="13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Expertise leaves with departing staff</a:t>
            </a:r>
            <a:endParaRPr lang="en-US" sz="1600" dirty="0"/>
          </a:p>
        </p:txBody>
      </p:sp>
      <p:sp>
        <p:nvSpPr>
          <p:cNvPr id="9" name="Shape 6"/>
          <p:cNvSpPr/>
          <p:nvPr/>
        </p:nvSpPr>
        <p:spPr>
          <a:xfrm>
            <a:off x="6217920" y="1645920"/>
            <a:ext cx="5440680" cy="1463040"/>
          </a:xfrm>
          <a:prstGeom prst="roundRect">
            <a:avLst>
              <a:gd name="adj" fmla="val 5000"/>
            </a:avLst>
          </a:prstGeom>
          <a:solidFill>
            <a:srgbClr val="F5F7FA"/>
          </a:solidFill>
          <a:ln w="12700">
            <a:solidFill>
              <a:srgbClr val="D9E1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6446520" y="2084832"/>
            <a:ext cx="566928" cy="566928"/>
          </a:xfrm>
          <a:prstGeom prst="ellipse">
            <a:avLst/>
          </a:prstGeom>
          <a:solidFill>
            <a:srgbClr val="0B2545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3680" y="2221992"/>
            <a:ext cx="292608" cy="292608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7223760" y="1847088"/>
            <a:ext cx="420624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B25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Compliance exposure</a:t>
            </a:r>
            <a:endParaRPr lang="en-US" sz="1600" dirty="0"/>
          </a:p>
          <a:p>
            <a:pPr marL="0" indent="0">
              <a:buNone/>
            </a:pPr>
            <a:r>
              <a:rPr lang="en-US" sz="13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Records that cannot be produced when an auditor or court asks</a:t>
            </a:r>
            <a:endParaRPr lang="en-US" sz="1600" dirty="0"/>
          </a:p>
        </p:txBody>
      </p:sp>
      <p:sp>
        <p:nvSpPr>
          <p:cNvPr id="13" name="Shape 9"/>
          <p:cNvSpPr/>
          <p:nvPr/>
        </p:nvSpPr>
        <p:spPr>
          <a:xfrm>
            <a:off x="502920" y="3337560"/>
            <a:ext cx="5440680" cy="1463040"/>
          </a:xfrm>
          <a:prstGeom prst="roundRect">
            <a:avLst>
              <a:gd name="adj" fmla="val 5000"/>
            </a:avLst>
          </a:prstGeom>
          <a:solidFill>
            <a:srgbClr val="F5F7FA"/>
          </a:solidFill>
          <a:ln w="12700">
            <a:solidFill>
              <a:srgbClr val="D9E1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0"/>
          <p:cNvSpPr/>
          <p:nvPr/>
        </p:nvSpPr>
        <p:spPr>
          <a:xfrm>
            <a:off x="731520" y="3776472"/>
            <a:ext cx="566928" cy="566928"/>
          </a:xfrm>
          <a:prstGeom prst="ellipse">
            <a:avLst/>
          </a:prstGeom>
          <a:solidFill>
            <a:srgbClr val="0B2545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8680" y="3913632"/>
            <a:ext cx="292608" cy="292608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1508760" y="3538728"/>
            <a:ext cx="420624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B25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Duplicate effort</a:t>
            </a:r>
            <a:endParaRPr lang="en-US" sz="1600" dirty="0"/>
          </a:p>
          <a:p>
            <a:pPr marL="0" indent="0">
              <a:buNone/>
            </a:pPr>
            <a:r>
              <a:rPr lang="en-US" sz="13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organization keeps paying twice for the same work</a:t>
            </a:r>
            <a:endParaRPr lang="en-US" sz="1600" dirty="0"/>
          </a:p>
        </p:txBody>
      </p:sp>
      <p:sp>
        <p:nvSpPr>
          <p:cNvPr id="17" name="Shape 12"/>
          <p:cNvSpPr/>
          <p:nvPr/>
        </p:nvSpPr>
        <p:spPr>
          <a:xfrm>
            <a:off x="6217920" y="3337560"/>
            <a:ext cx="5440680" cy="1463040"/>
          </a:xfrm>
          <a:prstGeom prst="roundRect">
            <a:avLst>
              <a:gd name="adj" fmla="val 5000"/>
            </a:avLst>
          </a:prstGeom>
          <a:solidFill>
            <a:srgbClr val="F5F7FA"/>
          </a:solidFill>
          <a:ln w="12700">
            <a:solidFill>
              <a:srgbClr val="D9E1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3"/>
          <p:cNvSpPr/>
          <p:nvPr/>
        </p:nvSpPr>
        <p:spPr>
          <a:xfrm>
            <a:off x="6446520" y="3776472"/>
            <a:ext cx="566928" cy="566928"/>
          </a:xfrm>
          <a:prstGeom prst="ellipse">
            <a:avLst/>
          </a:prstGeom>
          <a:solidFill>
            <a:srgbClr val="0B2545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83680" y="3913632"/>
            <a:ext cx="292608" cy="292608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7223760" y="3538728"/>
            <a:ext cx="420624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B25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Reduced productivity</a:t>
            </a:r>
            <a:endParaRPr lang="en-US" sz="1600" dirty="0"/>
          </a:p>
          <a:p>
            <a:pPr marL="0" indent="0">
              <a:buNone/>
            </a:pPr>
            <a:r>
              <a:rPr lang="en-US" sz="13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Search time keeps consuming nearly a fifth of the working week</a:t>
            </a:r>
            <a:endParaRPr lang="en-US" sz="1600" dirty="0"/>
          </a:p>
        </p:txBody>
      </p:sp>
      <p:sp>
        <p:nvSpPr>
          <p:cNvPr id="21" name="Shape 15"/>
          <p:cNvSpPr/>
          <p:nvPr/>
        </p:nvSpPr>
        <p:spPr>
          <a:xfrm>
            <a:off x="502920" y="5166360"/>
            <a:ext cx="11183112" cy="914400"/>
          </a:xfrm>
          <a:prstGeom prst="roundRect">
            <a:avLst>
              <a:gd name="adj" fmla="val 8000"/>
            </a:avLst>
          </a:prstGeom>
          <a:solidFill>
            <a:srgbClr val="0B25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16"/>
          <p:cNvSpPr/>
          <p:nvPr/>
        </p:nvSpPr>
        <p:spPr>
          <a:xfrm>
            <a:off x="868680" y="5166360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E877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month of delay forgoes ≈ $8,640 </a:t>
            </a: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 recoverable time — the cost of inaction accrues whether or not we decide.</a:t>
            </a:r>
            <a:endParaRPr lang="en-US" sz="1700" dirty="0"/>
          </a:p>
        </p:txBody>
      </p:sp>
      <p:sp>
        <p:nvSpPr>
          <p:cNvPr id="23" name="Text 17"/>
          <p:cNvSpPr/>
          <p:nvPr/>
        </p:nvSpPr>
        <p:spPr>
          <a:xfrm>
            <a:off x="502920" y="6263640"/>
            <a:ext cx="11155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Illustrative figures — replace with your own results from the Soutron knowledge management ROI calculator.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457200"/>
            <a:ext cx="658368" cy="658368"/>
          </a:xfrm>
          <a:prstGeom prst="ellipse">
            <a:avLst/>
          </a:prstGeom>
          <a:solidFill>
            <a:srgbClr val="E8772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457200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1371600" y="384048"/>
            <a:ext cx="102412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1F4E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5 OF 5</a:t>
            </a:r>
            <a:endParaRPr lang="en-US" sz="1100" dirty="0"/>
          </a:p>
          <a:p>
            <a:pPr marL="0" indent="0">
              <a:buNone/>
            </a:pPr>
            <a:r>
              <a:rPr lang="en-US" sz="3000" b="1" dirty="0">
                <a:solidFill>
                  <a:srgbClr val="0B25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Commit to ongoing KPI reporting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" y="1417320"/>
            <a:ext cx="11155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627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will report this scorecard quarterly, so the return is proven over time, not asserted once.</a:t>
            </a:r>
            <a:endParaRPr lang="en-US" sz="15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02920" y="1920240"/>
          <a:ext cx="11183112" cy="3328416"/>
        </p:xfrm>
        <a:graphic>
          <a:graphicData uri="http://schemas.openxmlformats.org/drawingml/2006/table">
            <a:tbl>
              <a:tblPr/>
              <a:tblGrid>
                <a:gridCol w="3291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74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165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548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KPI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3152" marR="73152" marT="73152" marB="73152" anchor="ctr">
                    <a:lnL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54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What it shows leadership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3152" marR="73152" marT="73152" marB="73152" anchor="ctr">
                    <a:lnL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54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How we measure it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3152" marR="73152" marT="73152" marB="73152" anchor="ctr">
                    <a:lnL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54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50" dirty="0">
                          <a:solidFill>
                            <a:srgbClr val="1627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Time to find information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3152" marR="73152" marT="73152" marB="73152" anchor="ctr">
                    <a:lnL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50" dirty="0">
                          <a:solidFill>
                            <a:srgbClr val="1627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Productivity recovered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3152" marR="73152" marT="73152" marB="73152" anchor="ctr">
                    <a:lnL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50" dirty="0">
                          <a:solidFill>
                            <a:srgbClr val="1627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Before-and-after surveys and task timing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3152" marR="73152" marT="73152" marB="73152" anchor="ctr">
                    <a:lnL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50" dirty="0">
                          <a:solidFill>
                            <a:srgbClr val="1627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Content reuse rate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3152" marR="73152" marT="73152" marB="73152" anchor="ctr">
                    <a:lnL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50" dirty="0">
                          <a:solidFill>
                            <a:srgbClr val="1627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Duplicate work avoided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3152" marR="73152" marT="73152" marB="73152" anchor="ctr">
                    <a:lnL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50" dirty="0">
                          <a:solidFill>
                            <a:srgbClr val="1627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Views, downloads, references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3152" marR="73152" marT="73152" marB="73152" anchor="ctr">
                    <a:lnL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50" dirty="0">
                          <a:solidFill>
                            <a:srgbClr val="1627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Search success rate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3152" marR="73152" marT="73152" marB="73152" anchor="ctr">
                    <a:lnL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50" dirty="0">
                          <a:solidFill>
                            <a:srgbClr val="1627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Collection findability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3152" marR="73152" marT="73152" marB="73152" anchor="ctr">
                    <a:lnL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50" dirty="0">
                          <a:solidFill>
                            <a:srgbClr val="1627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Searches ending in an opened record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3152" marR="73152" marT="73152" marB="73152" anchor="ctr">
                    <a:lnL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50" dirty="0">
                          <a:solidFill>
                            <a:srgbClr val="1627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Onboarding time to proficiency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3152" marR="73152" marT="73152" marB="73152" anchor="ctr">
                    <a:lnL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50" dirty="0">
                          <a:solidFill>
                            <a:srgbClr val="1627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Faster workforce readiness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3152" marR="73152" marT="73152" marB="73152" anchor="ctr">
                    <a:lnL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50" dirty="0">
                          <a:solidFill>
                            <a:srgbClr val="1627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Weeks to independent working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3152" marR="73152" marT="73152" marB="73152" anchor="ctr">
                    <a:lnL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50" dirty="0">
                          <a:solidFill>
                            <a:srgbClr val="1627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Knowledge contribution rate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3152" marR="73152" marT="73152" marB="73152" anchor="ctr">
                    <a:lnL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50" dirty="0">
                          <a:solidFill>
                            <a:srgbClr val="1627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Capture of tribal knowledge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3152" marR="73152" marT="73152" marB="73152" anchor="ctr">
                    <a:lnL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50" dirty="0">
                          <a:solidFill>
                            <a:srgbClr val="1627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New or updated records per quarter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3152" marR="73152" marT="73152" marB="73152" anchor="ctr">
                    <a:lnL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50" dirty="0">
                          <a:solidFill>
                            <a:srgbClr val="1627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Content currency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3152" marR="73152" marT="73152" marB="73152" anchor="ctr">
                    <a:lnL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50" dirty="0">
                          <a:solidFill>
                            <a:srgbClr val="1627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Trust and compliance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3152" marR="73152" marT="73152" marB="73152" anchor="ctr">
                    <a:lnL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50" dirty="0">
                          <a:solidFill>
                            <a:srgbClr val="1627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Scheduled reviews completed</a:t>
                      </a:r>
                      <a:endParaRPr lang="en-US" sz="12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73152" marR="73152" marT="73152" marB="73152" anchor="ctr">
                    <a:lnL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E1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7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Text 4"/>
          <p:cNvSpPr/>
          <p:nvPr/>
        </p:nvSpPr>
        <p:spPr>
          <a:xfrm>
            <a:off x="502920" y="5532120"/>
            <a:ext cx="11155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Baseline before launch; a before-and-after comparison is the most persuasive evidence we can produce.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25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300" dirty="0">
                <a:solidFill>
                  <a:srgbClr val="E877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RECOMMENDATION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40080" y="1188720"/>
            <a:ext cx="108813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4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Approve the investment. The system pays for itself in recovered time.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640080" y="2926080"/>
            <a:ext cx="3520440" cy="2468880"/>
          </a:xfrm>
          <a:prstGeom prst="roundRect">
            <a:avLst>
              <a:gd name="adj" fmla="val 2963"/>
            </a:avLst>
          </a:prstGeom>
          <a:solidFill>
            <a:srgbClr val="13325C"/>
          </a:solidFill>
          <a:ln w="12700">
            <a:solidFill>
              <a:srgbClr val="1F4E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914400" y="3200400"/>
            <a:ext cx="640080" cy="640080"/>
          </a:xfrm>
          <a:prstGeom prst="ellipse">
            <a:avLst/>
          </a:prstGeom>
          <a:solidFill>
            <a:srgbClr val="E87722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9848" y="3355848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914400" y="3977640"/>
            <a:ext cx="297180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Validate the numbers</a:t>
            </a:r>
            <a:endParaRPr lang="en-US" sz="1600" dirty="0"/>
          </a:p>
          <a:p>
            <a:pPr marL="0" indent="0">
              <a:buNone/>
            </a:pPr>
            <a:r>
              <a:rPr lang="en-US" sz="1250" dirty="0">
                <a:solidFill>
                  <a:srgbClr val="C7D4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Re-run our inputs in the knowledge management ROI calculator with any assumptions leadership prefers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4434840" y="2926080"/>
            <a:ext cx="3520440" cy="2468880"/>
          </a:xfrm>
          <a:prstGeom prst="roundRect">
            <a:avLst>
              <a:gd name="adj" fmla="val 2963"/>
            </a:avLst>
          </a:prstGeom>
          <a:solidFill>
            <a:srgbClr val="13325C"/>
          </a:solidFill>
          <a:ln w="12700">
            <a:solidFill>
              <a:srgbClr val="1F4E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4709160" y="3200400"/>
            <a:ext cx="640080" cy="640080"/>
          </a:xfrm>
          <a:prstGeom prst="ellipse">
            <a:avLst/>
          </a:prstGeom>
          <a:solidFill>
            <a:srgbClr val="E87722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64608" y="3355848"/>
            <a:ext cx="329184" cy="329184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4709160" y="3977640"/>
            <a:ext cx="297180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See it in practice</a:t>
            </a:r>
            <a:endParaRPr lang="en-US" sz="1600" dirty="0"/>
          </a:p>
          <a:p>
            <a:pPr marL="0" indent="0">
              <a:buNone/>
            </a:pPr>
            <a:r>
              <a:rPr lang="en-US" sz="1250" dirty="0">
                <a:solidFill>
                  <a:srgbClr val="C7D4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Book a Soutron demo and walk through our use case — a single annual fee including hosting and support</a:t>
            </a:r>
            <a:endParaRPr lang="en-US" sz="1600" dirty="0"/>
          </a:p>
        </p:txBody>
      </p:sp>
      <p:sp>
        <p:nvSpPr>
          <p:cNvPr id="12" name="Shape 8"/>
          <p:cNvSpPr/>
          <p:nvPr/>
        </p:nvSpPr>
        <p:spPr>
          <a:xfrm>
            <a:off x="8229600" y="2926080"/>
            <a:ext cx="3520440" cy="2468880"/>
          </a:xfrm>
          <a:prstGeom prst="roundRect">
            <a:avLst>
              <a:gd name="adj" fmla="val 2963"/>
            </a:avLst>
          </a:prstGeom>
          <a:solidFill>
            <a:srgbClr val="13325C"/>
          </a:solidFill>
          <a:ln w="12700">
            <a:solidFill>
              <a:srgbClr val="1F4E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9"/>
          <p:cNvSpPr/>
          <p:nvPr/>
        </p:nvSpPr>
        <p:spPr>
          <a:xfrm>
            <a:off x="8503920" y="3200400"/>
            <a:ext cx="640080" cy="640080"/>
          </a:xfrm>
          <a:prstGeom prst="ellipse">
            <a:avLst/>
          </a:prstGeom>
          <a:solidFill>
            <a:srgbClr val="E87722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59368" y="3355848"/>
            <a:ext cx="329184" cy="329184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8503920" y="3977640"/>
            <a:ext cx="297180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600"/>
              </a:spcAft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Hold us accountable</a:t>
            </a:r>
            <a:endParaRPr lang="en-US" sz="1600" dirty="0"/>
          </a:p>
          <a:p>
            <a:pPr marL="0" indent="0">
              <a:buNone/>
            </a:pPr>
            <a:r>
              <a:rPr lang="en-US" sz="1250" dirty="0">
                <a:solidFill>
                  <a:srgbClr val="C7D4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Quarterly KPI scorecard reported from launch, baselined against today</a:t>
            </a:r>
            <a:endParaRPr lang="en-US" sz="1600" dirty="0"/>
          </a:p>
        </p:txBody>
      </p:sp>
      <p:sp>
        <p:nvSpPr>
          <p:cNvPr id="16" name="Text 11"/>
          <p:cNvSpPr/>
          <p:nvPr/>
        </p:nvSpPr>
        <p:spPr>
          <a:xfrm>
            <a:off x="640080" y="598932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7D4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soutron.com   ·   Knowledge Management ROI Calculator   ·   Demo calendar: soutron.com/en_us/about-us/demo-calendar/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1588</TotalTime>
  <Words>1315</Words>
  <Application>Microsoft Macintosh PowerPoint</Application>
  <PresentationFormat>Widescreen</PresentationFormat>
  <Paragraphs>141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Business Case for a Knowledge Management System</dc:title>
  <dc:subject>PptxGenJS Presentation</dc:subject>
  <dc:creator>Soutron Global</dc:creator>
  <cp:lastModifiedBy>Elizabeth Kelley</cp:lastModifiedBy>
  <cp:revision>3</cp:revision>
  <dcterms:created xsi:type="dcterms:W3CDTF">2026-07-21T20:35:47Z</dcterms:created>
  <dcterms:modified xsi:type="dcterms:W3CDTF">2026-07-22T23:07:52Z</dcterms:modified>
</cp:coreProperties>
</file>